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1" r:id="rId3"/>
    <p:sldId id="307" r:id="rId4"/>
    <p:sldId id="315" r:id="rId5"/>
    <p:sldId id="311" r:id="rId6"/>
    <p:sldId id="320" r:id="rId7"/>
    <p:sldId id="322" r:id="rId8"/>
    <p:sldId id="305" r:id="rId9"/>
    <p:sldId id="296" r:id="rId10"/>
    <p:sldId id="324" r:id="rId11"/>
    <p:sldId id="317" r:id="rId12"/>
    <p:sldId id="323" r:id="rId13"/>
    <p:sldId id="308" r:id="rId14"/>
    <p:sldId id="312" r:id="rId15"/>
    <p:sldId id="313" r:id="rId16"/>
    <p:sldId id="318" r:id="rId17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6" autoAdjust="0"/>
    <p:restoredTop sz="8643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notesViewPr>
    <p:cSldViewPr>
      <p:cViewPr varScale="1">
        <p:scale>
          <a:sx n="80" d="100"/>
          <a:sy n="80" d="100"/>
        </p:scale>
        <p:origin x="-3276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bak.intern\dfs\USER\sangelo\Referate\Arbeitslosigkeit%20EU%202001-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732515559273376E-2"/>
          <c:y val="0"/>
          <c:w val="0.59273370496960032"/>
          <c:h val="0.93969246177356824"/>
        </c:manualLayout>
      </c:layout>
      <c:pieChart>
        <c:varyColors val="1"/>
        <c:ser>
          <c:idx val="0"/>
          <c:order val="0"/>
          <c:explosion val="26"/>
          <c:cat>
            <c:strRef>
              <c:f>Tabelle3!$B$8:$B$10</c:f>
              <c:strCache>
                <c:ptCount val="3"/>
                <c:pt idx="0">
                  <c:v>Top 10%</c:v>
                </c:pt>
                <c:pt idx="1">
                  <c:v>Top 20% und 30%</c:v>
                </c:pt>
                <c:pt idx="2">
                  <c:v>Mittleren 50-70%</c:v>
                </c:pt>
              </c:strCache>
            </c:strRef>
          </c:cat>
          <c:val>
            <c:numRef>
              <c:f>Tabelle3!$C$8:$C$10</c:f>
              <c:numCache>
                <c:formatCode>General</c:formatCode>
                <c:ptCount val="3"/>
                <c:pt idx="0">
                  <c:v>536.79999999999995</c:v>
                </c:pt>
                <c:pt idx="1">
                  <c:v>211.2</c:v>
                </c:pt>
                <c:pt idx="2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Tabelle2!$A$2</c:f>
              <c:strCache>
                <c:ptCount val="1"/>
                <c:pt idx="0">
                  <c:v>Deutschland</c:v>
                </c:pt>
              </c:strCache>
            </c:strRef>
          </c:tx>
          <c:spPr>
            <a:ln w="5715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Tabelle2!$B$2:$Q$2</c:f>
              <c:numCache>
                <c:formatCode>#,##0.0</c:formatCode>
                <c:ptCount val="16"/>
                <c:pt idx="0">
                  <c:v>8.9</c:v>
                </c:pt>
                <c:pt idx="1">
                  <c:v>10</c:v>
                </c:pt>
                <c:pt idx="2">
                  <c:v>10.6</c:v>
                </c:pt>
                <c:pt idx="3">
                  <c:v>9.8000000000000007</c:v>
                </c:pt>
                <c:pt idx="4">
                  <c:v>9.1</c:v>
                </c:pt>
                <c:pt idx="5">
                  <c:v>8.6999999999999993</c:v>
                </c:pt>
                <c:pt idx="6">
                  <c:v>8.4</c:v>
                </c:pt>
                <c:pt idx="7">
                  <c:v>9.9</c:v>
                </c:pt>
                <c:pt idx="8">
                  <c:v>11.6</c:v>
                </c:pt>
                <c:pt idx="9">
                  <c:v>13.8</c:v>
                </c:pt>
                <c:pt idx="10">
                  <c:v>15.6</c:v>
                </c:pt>
                <c:pt idx="11">
                  <c:v>13.8</c:v>
                </c:pt>
                <c:pt idx="12">
                  <c:v>11.9</c:v>
                </c:pt>
                <c:pt idx="13">
                  <c:v>10.6</c:v>
                </c:pt>
                <c:pt idx="14">
                  <c:v>11.2</c:v>
                </c:pt>
                <c:pt idx="15">
                  <c:v>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Tabelle2!$A$3</c:f>
              <c:strCache>
                <c:ptCount val="1"/>
                <c:pt idx="0">
                  <c:v>Griechenland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Tabelle2!$B$3:$Q$3</c:f>
              <c:numCache>
                <c:formatCode>General</c:formatCode>
                <c:ptCount val="16"/>
                <c:pt idx="3" formatCode="#,##0.0">
                  <c:v>30.4</c:v>
                </c:pt>
                <c:pt idx="4" formatCode="#,##0.0">
                  <c:v>31.5</c:v>
                </c:pt>
                <c:pt idx="5" formatCode="#,##0.0">
                  <c:v>29.1</c:v>
                </c:pt>
                <c:pt idx="6" formatCode="#,##0.0">
                  <c:v>28</c:v>
                </c:pt>
                <c:pt idx="7" formatCode="#,##0.0">
                  <c:v>26.8</c:v>
                </c:pt>
                <c:pt idx="8" formatCode="#,##0.0">
                  <c:v>26.8</c:v>
                </c:pt>
                <c:pt idx="9" formatCode="#,##0.0">
                  <c:v>26.9</c:v>
                </c:pt>
                <c:pt idx="10" formatCode="#,##0.0">
                  <c:v>25.9</c:v>
                </c:pt>
                <c:pt idx="11" formatCode="#,##0.0">
                  <c:v>25.1</c:v>
                </c:pt>
                <c:pt idx="12" formatCode="#,##0.0">
                  <c:v>22.9</c:v>
                </c:pt>
                <c:pt idx="13" formatCode="#,##0.0">
                  <c:v>22</c:v>
                </c:pt>
                <c:pt idx="14" formatCode="#,##0.0">
                  <c:v>25.7</c:v>
                </c:pt>
                <c:pt idx="15" formatCode="#,##0.0">
                  <c:v>32.799999999999997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Tabelle2!$A$4</c:f>
              <c:strCache>
                <c:ptCount val="1"/>
                <c:pt idx="0">
                  <c:v>Spanien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Tabelle2!$B$4:$Q$4</c:f>
              <c:numCache>
                <c:formatCode>#,##0.0</c:formatCode>
                <c:ptCount val="16"/>
                <c:pt idx="0">
                  <c:v>39.700000000000003</c:v>
                </c:pt>
                <c:pt idx="1">
                  <c:v>39.200000000000003</c:v>
                </c:pt>
                <c:pt idx="2">
                  <c:v>36.4</c:v>
                </c:pt>
                <c:pt idx="3">
                  <c:v>33.1</c:v>
                </c:pt>
                <c:pt idx="4">
                  <c:v>27.3</c:v>
                </c:pt>
                <c:pt idx="5">
                  <c:v>24.3</c:v>
                </c:pt>
                <c:pt idx="6">
                  <c:v>23.2</c:v>
                </c:pt>
                <c:pt idx="7">
                  <c:v>24.2</c:v>
                </c:pt>
                <c:pt idx="8">
                  <c:v>24.6</c:v>
                </c:pt>
                <c:pt idx="9">
                  <c:v>23.9</c:v>
                </c:pt>
                <c:pt idx="10">
                  <c:v>19.7</c:v>
                </c:pt>
                <c:pt idx="11">
                  <c:v>17.899999999999999</c:v>
                </c:pt>
                <c:pt idx="12">
                  <c:v>18.2</c:v>
                </c:pt>
                <c:pt idx="13">
                  <c:v>24.6</c:v>
                </c:pt>
                <c:pt idx="14">
                  <c:v>37.799999999999997</c:v>
                </c:pt>
                <c:pt idx="15">
                  <c:v>41.6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Tabelle2!$A$5</c:f>
              <c:strCache>
                <c:ptCount val="1"/>
                <c:pt idx="0">
                  <c:v>Frankreich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Tabelle2!$B$5:$Q$5</c:f>
              <c:numCache>
                <c:formatCode>#,##0.0</c:formatCode>
                <c:ptCount val="16"/>
                <c:pt idx="0">
                  <c:v>26.4</c:v>
                </c:pt>
                <c:pt idx="1">
                  <c:v>27.9</c:v>
                </c:pt>
                <c:pt idx="2">
                  <c:v>27.8</c:v>
                </c:pt>
                <c:pt idx="3">
                  <c:v>25.1</c:v>
                </c:pt>
                <c:pt idx="4">
                  <c:v>22.9</c:v>
                </c:pt>
                <c:pt idx="5">
                  <c:v>19.600000000000001</c:v>
                </c:pt>
                <c:pt idx="6">
                  <c:v>18.899999999999999</c:v>
                </c:pt>
                <c:pt idx="7">
                  <c:v>19.3</c:v>
                </c:pt>
                <c:pt idx="8">
                  <c:v>19.3</c:v>
                </c:pt>
                <c:pt idx="9">
                  <c:v>20.8</c:v>
                </c:pt>
                <c:pt idx="10">
                  <c:v>21.3</c:v>
                </c:pt>
                <c:pt idx="11">
                  <c:v>22.4</c:v>
                </c:pt>
                <c:pt idx="12">
                  <c:v>19.8</c:v>
                </c:pt>
                <c:pt idx="13">
                  <c:v>19.3</c:v>
                </c:pt>
                <c:pt idx="14">
                  <c:v>23.9</c:v>
                </c:pt>
                <c:pt idx="15">
                  <c:v>23.7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Tabelle2!$A$6</c:f>
              <c:strCache>
                <c:ptCount val="1"/>
                <c:pt idx="0">
                  <c:v>Italien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Tabelle2!$B$6:$Q$6</c:f>
              <c:numCache>
                <c:formatCode>#,##0.0</c:formatCode>
                <c:ptCount val="16"/>
                <c:pt idx="0">
                  <c:v>30.3</c:v>
                </c:pt>
                <c:pt idx="1">
                  <c:v>30.4</c:v>
                </c:pt>
                <c:pt idx="2">
                  <c:v>30.2</c:v>
                </c:pt>
                <c:pt idx="3">
                  <c:v>29.9</c:v>
                </c:pt>
                <c:pt idx="4">
                  <c:v>28.7</c:v>
                </c:pt>
                <c:pt idx="5">
                  <c:v>27</c:v>
                </c:pt>
                <c:pt idx="6">
                  <c:v>24.1</c:v>
                </c:pt>
                <c:pt idx="7">
                  <c:v>23.1</c:v>
                </c:pt>
                <c:pt idx="8">
                  <c:v>23.7</c:v>
                </c:pt>
                <c:pt idx="9">
                  <c:v>23.5</c:v>
                </c:pt>
                <c:pt idx="10">
                  <c:v>24</c:v>
                </c:pt>
                <c:pt idx="11">
                  <c:v>21.6</c:v>
                </c:pt>
                <c:pt idx="12">
                  <c:v>20.3</c:v>
                </c:pt>
                <c:pt idx="13">
                  <c:v>21.3</c:v>
                </c:pt>
                <c:pt idx="14">
                  <c:v>25.4</c:v>
                </c:pt>
                <c:pt idx="15">
                  <c:v>27.8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Tabelle2!$A$7</c:f>
              <c:strCache>
                <c:ptCount val="1"/>
                <c:pt idx="0">
                  <c:v>Österreich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Tabelle2!$B$1:$Q$1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Tabelle2!$B$7:$Q$7</c:f>
              <c:numCache>
                <c:formatCode>#,##0.0</c:formatCode>
                <c:ptCount val="16"/>
                <c:pt idx="0">
                  <c:v>5.6</c:v>
                </c:pt>
                <c:pt idx="1">
                  <c:v>6.3</c:v>
                </c:pt>
                <c:pt idx="2">
                  <c:v>6.7</c:v>
                </c:pt>
                <c:pt idx="3">
                  <c:v>6.4</c:v>
                </c:pt>
                <c:pt idx="4">
                  <c:v>5.4</c:v>
                </c:pt>
                <c:pt idx="5">
                  <c:v>5.3</c:v>
                </c:pt>
                <c:pt idx="6">
                  <c:v>5.8</c:v>
                </c:pt>
                <c:pt idx="7">
                  <c:v>6.7</c:v>
                </c:pt>
                <c:pt idx="8">
                  <c:v>8.1</c:v>
                </c:pt>
                <c:pt idx="9">
                  <c:v>9.6999999999999993</c:v>
                </c:pt>
                <c:pt idx="10">
                  <c:v>10.3</c:v>
                </c:pt>
                <c:pt idx="11">
                  <c:v>9.1</c:v>
                </c:pt>
                <c:pt idx="12">
                  <c:v>8.6999999999999993</c:v>
                </c:pt>
                <c:pt idx="13">
                  <c:v>8</c:v>
                </c:pt>
                <c:pt idx="14">
                  <c:v>10</c:v>
                </c:pt>
                <c:pt idx="15">
                  <c:v>8.8000000000000007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243904"/>
        <c:axId val="183245440"/>
      </c:lineChart>
      <c:catAx>
        <c:axId val="18324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245440"/>
        <c:crosses val="autoZero"/>
        <c:auto val="1"/>
        <c:lblAlgn val="ctr"/>
        <c:lblOffset val="100"/>
        <c:noMultiLvlLbl val="0"/>
      </c:catAx>
      <c:valAx>
        <c:axId val="1832454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8324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82895-E7F9-4C77-9B45-306B3C778155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6D64B21F-58F4-4DF0-AA45-DF0FF1CB3B1F}">
      <dgm:prSet custT="1"/>
      <dgm:spPr/>
      <dgm:t>
        <a:bodyPr/>
        <a:lstStyle/>
        <a:p>
          <a:pPr rtl="0"/>
          <a:r>
            <a:rPr lang="de-AT" sz="1500" baseline="0" dirty="0" smtClean="0"/>
            <a:t>Ungleichheit in der Einkommensentwicklung </a:t>
          </a:r>
          <a:endParaRPr lang="de-AT" sz="1500" baseline="0" dirty="0"/>
        </a:p>
      </dgm:t>
    </dgm:pt>
    <dgm:pt modelId="{A4C4D34A-44D6-48F8-BA2A-EB952ABFC34B}" type="parTrans" cxnId="{37EFE2FB-FBED-46D2-85D3-44FB2860961C}">
      <dgm:prSet/>
      <dgm:spPr/>
      <dgm:t>
        <a:bodyPr/>
        <a:lstStyle/>
        <a:p>
          <a:endParaRPr lang="de-AT"/>
        </a:p>
      </dgm:t>
    </dgm:pt>
    <dgm:pt modelId="{C78AD28C-6F86-43BA-9CD4-AB7F86DAA50C}" type="sibTrans" cxnId="{37EFE2FB-FBED-46D2-85D3-44FB2860961C}">
      <dgm:prSet/>
      <dgm:spPr>
        <a:scene3d>
          <a:camera prst="orthographicFront">
            <a:rot lat="0" lon="0" rev="600000"/>
          </a:camera>
          <a:lightRig rig="threePt" dir="t"/>
        </a:scene3d>
      </dgm:spPr>
      <dgm:t>
        <a:bodyPr/>
        <a:lstStyle/>
        <a:p>
          <a:endParaRPr lang="de-AT"/>
        </a:p>
      </dgm:t>
    </dgm:pt>
    <dgm:pt modelId="{C2205AF2-1C54-493D-BE38-39CE8E1F88A0}">
      <dgm:prSet custT="1"/>
      <dgm:spPr/>
      <dgm:t>
        <a:bodyPr/>
        <a:lstStyle/>
        <a:p>
          <a:r>
            <a:rPr lang="de-AT" sz="1500" baseline="0" dirty="0" smtClean="0"/>
            <a:t>Unverantwortliche Finanzmärkte</a:t>
          </a:r>
          <a:endParaRPr lang="de-AT" sz="1500" baseline="0" dirty="0"/>
        </a:p>
      </dgm:t>
    </dgm:pt>
    <dgm:pt modelId="{DC52FD3B-AEA1-44F5-985C-F3132AF3A6F8}" type="parTrans" cxnId="{69DC80CC-175E-452A-8D4C-D89A0D9EA1F6}">
      <dgm:prSet/>
      <dgm:spPr/>
      <dgm:t>
        <a:bodyPr/>
        <a:lstStyle/>
        <a:p>
          <a:endParaRPr lang="de-AT"/>
        </a:p>
      </dgm:t>
    </dgm:pt>
    <dgm:pt modelId="{34CB0081-2B7F-456E-A80B-15749F5B7D48}" type="sibTrans" cxnId="{69DC80CC-175E-452A-8D4C-D89A0D9EA1F6}">
      <dgm:prSet/>
      <dgm:spPr/>
      <dgm:t>
        <a:bodyPr/>
        <a:lstStyle/>
        <a:p>
          <a:endParaRPr lang="de-AT"/>
        </a:p>
      </dgm:t>
    </dgm:pt>
    <dgm:pt modelId="{373B853F-33F1-413D-B6E4-A14C47E5E7D4}">
      <dgm:prSet custT="1"/>
      <dgm:spPr/>
      <dgm:t>
        <a:bodyPr/>
        <a:lstStyle/>
        <a:p>
          <a:pPr rtl="0"/>
          <a:r>
            <a:rPr lang="de-AT" sz="1500" baseline="0" dirty="0" smtClean="0"/>
            <a:t>Ungleichgewichte im Außenhandel</a:t>
          </a:r>
          <a:endParaRPr lang="de-AT" sz="1500" baseline="0" dirty="0"/>
        </a:p>
      </dgm:t>
    </dgm:pt>
    <dgm:pt modelId="{F8B4C153-13E0-4802-A6BD-3F68CDA9365D}" type="sibTrans" cxnId="{C57A2CCF-95B5-45F8-85CA-4B765DE62A17}">
      <dgm:prSet/>
      <dgm:spPr/>
      <dgm:t>
        <a:bodyPr/>
        <a:lstStyle/>
        <a:p>
          <a:endParaRPr lang="de-AT"/>
        </a:p>
      </dgm:t>
    </dgm:pt>
    <dgm:pt modelId="{2F4EDB11-B760-413B-82AF-9493F24CF12E}" type="parTrans" cxnId="{C57A2CCF-95B5-45F8-85CA-4B765DE62A17}">
      <dgm:prSet/>
      <dgm:spPr/>
      <dgm:t>
        <a:bodyPr/>
        <a:lstStyle/>
        <a:p>
          <a:endParaRPr lang="de-AT"/>
        </a:p>
      </dgm:t>
    </dgm:pt>
    <dgm:pt modelId="{D5604384-BA4A-4467-B682-10F1953B3C43}" type="pres">
      <dgm:prSet presAssocID="{31A82895-E7F9-4C77-9B45-306B3C77815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5855B265-0293-45E6-8DFD-76CFB99EF646}" type="pres">
      <dgm:prSet presAssocID="{6D64B21F-58F4-4DF0-AA45-DF0FF1CB3B1F}" presName="gear1" presStyleLbl="node1" presStyleIdx="0" presStyleCnt="3" custAng="20879961" custScaleX="107793" custScaleY="103113" custLinFactNeighborX="-11390" custLinFactNeighborY="-411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AF3BF8B-5FA6-4E45-9DD8-811F3F8394D9}" type="pres">
      <dgm:prSet presAssocID="{6D64B21F-58F4-4DF0-AA45-DF0FF1CB3B1F}" presName="gear1srcNode" presStyleLbl="node1" presStyleIdx="0" presStyleCnt="3"/>
      <dgm:spPr/>
      <dgm:t>
        <a:bodyPr/>
        <a:lstStyle/>
        <a:p>
          <a:endParaRPr lang="de-AT"/>
        </a:p>
      </dgm:t>
    </dgm:pt>
    <dgm:pt modelId="{37236DDA-402A-416C-ABCB-DBEE421E6771}" type="pres">
      <dgm:prSet presAssocID="{6D64B21F-58F4-4DF0-AA45-DF0FF1CB3B1F}" presName="gear1dstNode" presStyleLbl="node1" presStyleIdx="0" presStyleCnt="3"/>
      <dgm:spPr/>
      <dgm:t>
        <a:bodyPr/>
        <a:lstStyle/>
        <a:p>
          <a:endParaRPr lang="de-AT"/>
        </a:p>
      </dgm:t>
    </dgm:pt>
    <dgm:pt modelId="{33F839E7-AB91-413E-903C-08F3FE6707E1}" type="pres">
      <dgm:prSet presAssocID="{373B853F-33F1-413D-B6E4-A14C47E5E7D4}" presName="gear2" presStyleLbl="node1" presStyleIdx="1" presStyleCnt="3" custAng="0" custScaleX="137757" custScaleY="139493" custLinFactNeighborX="-35474" custLinFactNeighborY="359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C897421-52FB-49D5-9475-0365A2320F0B}" type="pres">
      <dgm:prSet presAssocID="{373B853F-33F1-413D-B6E4-A14C47E5E7D4}" presName="gear2srcNode" presStyleLbl="node1" presStyleIdx="1" presStyleCnt="3"/>
      <dgm:spPr/>
      <dgm:t>
        <a:bodyPr/>
        <a:lstStyle/>
        <a:p>
          <a:endParaRPr lang="de-AT"/>
        </a:p>
      </dgm:t>
    </dgm:pt>
    <dgm:pt modelId="{58AF07D7-5D75-4E8F-BC0E-9CDF8C72B5D0}" type="pres">
      <dgm:prSet presAssocID="{373B853F-33F1-413D-B6E4-A14C47E5E7D4}" presName="gear2dstNode" presStyleLbl="node1" presStyleIdx="1" presStyleCnt="3"/>
      <dgm:spPr/>
      <dgm:t>
        <a:bodyPr/>
        <a:lstStyle/>
        <a:p>
          <a:endParaRPr lang="de-AT"/>
        </a:p>
      </dgm:t>
    </dgm:pt>
    <dgm:pt modelId="{9DB31EEA-B421-4F91-A0E1-A3211400E8C5}" type="pres">
      <dgm:prSet presAssocID="{C2205AF2-1C54-493D-BE38-39CE8E1F88A0}" presName="gear3" presStyleLbl="node1" presStyleIdx="2" presStyleCnt="3" custAng="1564012" custScaleX="122560" custScaleY="122399" custLinFactNeighborX="3477" custLinFactNeighborY="-6123"/>
      <dgm:spPr/>
      <dgm:t>
        <a:bodyPr/>
        <a:lstStyle/>
        <a:p>
          <a:endParaRPr lang="de-AT"/>
        </a:p>
      </dgm:t>
    </dgm:pt>
    <dgm:pt modelId="{3F2EC582-605E-46CF-BB9E-D32D4D6230FB}" type="pres">
      <dgm:prSet presAssocID="{C2205AF2-1C54-493D-BE38-39CE8E1F88A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F514342-983A-4190-BDF8-9FC26234926C}" type="pres">
      <dgm:prSet presAssocID="{C2205AF2-1C54-493D-BE38-39CE8E1F88A0}" presName="gear3srcNode" presStyleLbl="node1" presStyleIdx="2" presStyleCnt="3"/>
      <dgm:spPr/>
      <dgm:t>
        <a:bodyPr/>
        <a:lstStyle/>
        <a:p>
          <a:endParaRPr lang="de-AT"/>
        </a:p>
      </dgm:t>
    </dgm:pt>
    <dgm:pt modelId="{8AD89130-090C-4404-BE81-B51177515E4C}" type="pres">
      <dgm:prSet presAssocID="{C2205AF2-1C54-493D-BE38-39CE8E1F88A0}" presName="gear3dstNode" presStyleLbl="node1" presStyleIdx="2" presStyleCnt="3"/>
      <dgm:spPr/>
      <dgm:t>
        <a:bodyPr/>
        <a:lstStyle/>
        <a:p>
          <a:endParaRPr lang="de-AT"/>
        </a:p>
      </dgm:t>
    </dgm:pt>
    <dgm:pt modelId="{5563E208-E36D-42CF-AD1A-AD5183EFC446}" type="pres">
      <dgm:prSet presAssocID="{C78AD28C-6F86-43BA-9CD4-AB7F86DAA50C}" presName="connector1" presStyleLbl="sibTrans2D1" presStyleIdx="0" presStyleCnt="3" custAng="15890569" custScaleX="55684" custScaleY="62427" custLinFactNeighborX="-15250" custLinFactNeighborY="2008"/>
      <dgm:spPr/>
      <dgm:t>
        <a:bodyPr/>
        <a:lstStyle/>
        <a:p>
          <a:endParaRPr lang="de-AT"/>
        </a:p>
      </dgm:t>
    </dgm:pt>
    <dgm:pt modelId="{0A7EE700-5E41-49C9-9990-5B5253BE3AFC}" type="pres">
      <dgm:prSet presAssocID="{F8B4C153-13E0-4802-A6BD-3F68CDA9365D}" presName="connector2" presStyleLbl="sibTrans2D1" presStyleIdx="1" presStyleCnt="3" custAng="17624914" custLinFactNeighborX="-38903" custLinFactNeighborY="25363"/>
      <dgm:spPr/>
      <dgm:t>
        <a:bodyPr/>
        <a:lstStyle/>
        <a:p>
          <a:endParaRPr lang="de-AT"/>
        </a:p>
      </dgm:t>
    </dgm:pt>
    <dgm:pt modelId="{D913FEC5-796B-4CD3-ACF2-7DBE6DDBD074}" type="pres">
      <dgm:prSet presAssocID="{34CB0081-2B7F-456E-A80B-15749F5B7D48}" presName="connector3" presStyleLbl="sibTrans2D1" presStyleIdx="2" presStyleCnt="3" custAng="11726404" custScaleY="104221" custLinFactNeighborX="12230" custLinFactNeighborY="-221"/>
      <dgm:spPr/>
      <dgm:t>
        <a:bodyPr/>
        <a:lstStyle/>
        <a:p>
          <a:endParaRPr lang="de-AT"/>
        </a:p>
      </dgm:t>
    </dgm:pt>
  </dgm:ptLst>
  <dgm:cxnLst>
    <dgm:cxn modelId="{8FA06EA6-2352-4C4C-8FFE-2BF70DF761F3}" type="presOf" srcId="{C78AD28C-6F86-43BA-9CD4-AB7F86DAA50C}" destId="{5563E208-E36D-42CF-AD1A-AD5183EFC446}" srcOrd="0" destOrd="0" presId="urn:microsoft.com/office/officeart/2005/8/layout/gear1"/>
    <dgm:cxn modelId="{9406264D-7C9D-4DB5-94B7-543E2A233A54}" type="presOf" srcId="{373B853F-33F1-413D-B6E4-A14C47E5E7D4}" destId="{33F839E7-AB91-413E-903C-08F3FE6707E1}" srcOrd="0" destOrd="0" presId="urn:microsoft.com/office/officeart/2005/8/layout/gear1"/>
    <dgm:cxn modelId="{426B782D-E8F6-4E71-8349-FDBC4FA929FB}" type="presOf" srcId="{F8B4C153-13E0-4802-A6BD-3F68CDA9365D}" destId="{0A7EE700-5E41-49C9-9990-5B5253BE3AFC}" srcOrd="0" destOrd="0" presId="urn:microsoft.com/office/officeart/2005/8/layout/gear1"/>
    <dgm:cxn modelId="{2B4985EE-09D5-4B3E-A2DE-91F9EAEB55D1}" type="presOf" srcId="{34CB0081-2B7F-456E-A80B-15749F5B7D48}" destId="{D913FEC5-796B-4CD3-ACF2-7DBE6DDBD074}" srcOrd="0" destOrd="0" presId="urn:microsoft.com/office/officeart/2005/8/layout/gear1"/>
    <dgm:cxn modelId="{93DBC436-7525-45B7-BB89-DC86C3173150}" type="presOf" srcId="{6D64B21F-58F4-4DF0-AA45-DF0FF1CB3B1F}" destId="{5855B265-0293-45E6-8DFD-76CFB99EF646}" srcOrd="0" destOrd="0" presId="urn:microsoft.com/office/officeart/2005/8/layout/gear1"/>
    <dgm:cxn modelId="{7B887E8E-2989-41F6-8377-CB82319D328F}" type="presOf" srcId="{C2205AF2-1C54-493D-BE38-39CE8E1F88A0}" destId="{9DB31EEA-B421-4F91-A0E1-A3211400E8C5}" srcOrd="0" destOrd="0" presId="urn:microsoft.com/office/officeart/2005/8/layout/gear1"/>
    <dgm:cxn modelId="{3DCA8E95-696D-428B-9C58-DD1996C0328E}" type="presOf" srcId="{373B853F-33F1-413D-B6E4-A14C47E5E7D4}" destId="{0C897421-52FB-49D5-9475-0365A2320F0B}" srcOrd="1" destOrd="0" presId="urn:microsoft.com/office/officeart/2005/8/layout/gear1"/>
    <dgm:cxn modelId="{37EFE2FB-FBED-46D2-85D3-44FB2860961C}" srcId="{31A82895-E7F9-4C77-9B45-306B3C778155}" destId="{6D64B21F-58F4-4DF0-AA45-DF0FF1CB3B1F}" srcOrd="0" destOrd="0" parTransId="{A4C4D34A-44D6-48F8-BA2A-EB952ABFC34B}" sibTransId="{C78AD28C-6F86-43BA-9CD4-AB7F86DAA50C}"/>
    <dgm:cxn modelId="{AC92CE10-CE83-4925-A870-BBA3AF6BC598}" type="presOf" srcId="{6D64B21F-58F4-4DF0-AA45-DF0FF1CB3B1F}" destId="{AAF3BF8B-5FA6-4E45-9DD8-811F3F8394D9}" srcOrd="1" destOrd="0" presId="urn:microsoft.com/office/officeart/2005/8/layout/gear1"/>
    <dgm:cxn modelId="{86085976-3E01-464A-8829-EC04654A6027}" type="presOf" srcId="{373B853F-33F1-413D-B6E4-A14C47E5E7D4}" destId="{58AF07D7-5D75-4E8F-BC0E-9CDF8C72B5D0}" srcOrd="2" destOrd="0" presId="urn:microsoft.com/office/officeart/2005/8/layout/gear1"/>
    <dgm:cxn modelId="{C57A2CCF-95B5-45F8-85CA-4B765DE62A17}" srcId="{31A82895-E7F9-4C77-9B45-306B3C778155}" destId="{373B853F-33F1-413D-B6E4-A14C47E5E7D4}" srcOrd="1" destOrd="0" parTransId="{2F4EDB11-B760-413B-82AF-9493F24CF12E}" sibTransId="{F8B4C153-13E0-4802-A6BD-3F68CDA9365D}"/>
    <dgm:cxn modelId="{E1686DA8-9E78-4ECD-95E6-EE459BB7C0BE}" type="presOf" srcId="{C2205AF2-1C54-493D-BE38-39CE8E1F88A0}" destId="{3F2EC582-605E-46CF-BB9E-D32D4D6230FB}" srcOrd="1" destOrd="0" presId="urn:microsoft.com/office/officeart/2005/8/layout/gear1"/>
    <dgm:cxn modelId="{69DC80CC-175E-452A-8D4C-D89A0D9EA1F6}" srcId="{31A82895-E7F9-4C77-9B45-306B3C778155}" destId="{C2205AF2-1C54-493D-BE38-39CE8E1F88A0}" srcOrd="2" destOrd="0" parTransId="{DC52FD3B-AEA1-44F5-985C-F3132AF3A6F8}" sibTransId="{34CB0081-2B7F-456E-A80B-15749F5B7D48}"/>
    <dgm:cxn modelId="{C61AF94A-885D-4A31-8C5E-EB6EBF8A8F49}" type="presOf" srcId="{C2205AF2-1C54-493D-BE38-39CE8E1F88A0}" destId="{AF514342-983A-4190-BDF8-9FC26234926C}" srcOrd="2" destOrd="0" presId="urn:microsoft.com/office/officeart/2005/8/layout/gear1"/>
    <dgm:cxn modelId="{F5283EEB-63EB-4624-95C9-97F89D3FA9C3}" type="presOf" srcId="{6D64B21F-58F4-4DF0-AA45-DF0FF1CB3B1F}" destId="{37236DDA-402A-416C-ABCB-DBEE421E6771}" srcOrd="2" destOrd="0" presId="urn:microsoft.com/office/officeart/2005/8/layout/gear1"/>
    <dgm:cxn modelId="{B29FD5AE-512D-446D-B852-07F0D4E33964}" type="presOf" srcId="{31A82895-E7F9-4C77-9B45-306B3C778155}" destId="{D5604384-BA4A-4467-B682-10F1953B3C43}" srcOrd="0" destOrd="0" presId="urn:microsoft.com/office/officeart/2005/8/layout/gear1"/>
    <dgm:cxn modelId="{AD5999A6-A46F-4318-938F-40335215727E}" type="presOf" srcId="{C2205AF2-1C54-493D-BE38-39CE8E1F88A0}" destId="{8AD89130-090C-4404-BE81-B51177515E4C}" srcOrd="3" destOrd="0" presId="urn:microsoft.com/office/officeart/2005/8/layout/gear1"/>
    <dgm:cxn modelId="{D380FD4E-56BC-4691-BBD2-30CE2E4EF759}" type="presParOf" srcId="{D5604384-BA4A-4467-B682-10F1953B3C43}" destId="{5855B265-0293-45E6-8DFD-76CFB99EF646}" srcOrd="0" destOrd="0" presId="urn:microsoft.com/office/officeart/2005/8/layout/gear1"/>
    <dgm:cxn modelId="{EEB72B86-F708-43E0-A9D7-18B4FEDFF27B}" type="presParOf" srcId="{D5604384-BA4A-4467-B682-10F1953B3C43}" destId="{AAF3BF8B-5FA6-4E45-9DD8-811F3F8394D9}" srcOrd="1" destOrd="0" presId="urn:microsoft.com/office/officeart/2005/8/layout/gear1"/>
    <dgm:cxn modelId="{11499E78-8B75-401D-94AD-13FD879F6F61}" type="presParOf" srcId="{D5604384-BA4A-4467-B682-10F1953B3C43}" destId="{37236DDA-402A-416C-ABCB-DBEE421E6771}" srcOrd="2" destOrd="0" presId="urn:microsoft.com/office/officeart/2005/8/layout/gear1"/>
    <dgm:cxn modelId="{55A04BA4-E249-4DC8-BFC3-F8BCE8591C86}" type="presParOf" srcId="{D5604384-BA4A-4467-B682-10F1953B3C43}" destId="{33F839E7-AB91-413E-903C-08F3FE6707E1}" srcOrd="3" destOrd="0" presId="urn:microsoft.com/office/officeart/2005/8/layout/gear1"/>
    <dgm:cxn modelId="{746C8531-EB29-4BBB-A8B6-344F5DDB284A}" type="presParOf" srcId="{D5604384-BA4A-4467-B682-10F1953B3C43}" destId="{0C897421-52FB-49D5-9475-0365A2320F0B}" srcOrd="4" destOrd="0" presId="urn:microsoft.com/office/officeart/2005/8/layout/gear1"/>
    <dgm:cxn modelId="{9FBCC9FE-A0D4-4218-B7C4-18E7C022094A}" type="presParOf" srcId="{D5604384-BA4A-4467-B682-10F1953B3C43}" destId="{58AF07D7-5D75-4E8F-BC0E-9CDF8C72B5D0}" srcOrd="5" destOrd="0" presId="urn:microsoft.com/office/officeart/2005/8/layout/gear1"/>
    <dgm:cxn modelId="{E549DBC8-1EB2-42C4-9565-EF3F4B9D1016}" type="presParOf" srcId="{D5604384-BA4A-4467-B682-10F1953B3C43}" destId="{9DB31EEA-B421-4F91-A0E1-A3211400E8C5}" srcOrd="6" destOrd="0" presId="urn:microsoft.com/office/officeart/2005/8/layout/gear1"/>
    <dgm:cxn modelId="{7BAFF090-D476-486D-979C-A9A674488A43}" type="presParOf" srcId="{D5604384-BA4A-4467-B682-10F1953B3C43}" destId="{3F2EC582-605E-46CF-BB9E-D32D4D6230FB}" srcOrd="7" destOrd="0" presId="urn:microsoft.com/office/officeart/2005/8/layout/gear1"/>
    <dgm:cxn modelId="{31053501-FEA0-49CB-A6D0-DB181810D22E}" type="presParOf" srcId="{D5604384-BA4A-4467-B682-10F1953B3C43}" destId="{AF514342-983A-4190-BDF8-9FC26234926C}" srcOrd="8" destOrd="0" presId="urn:microsoft.com/office/officeart/2005/8/layout/gear1"/>
    <dgm:cxn modelId="{D08B3CA4-2CBA-4D8B-85B2-4CB3DC6A1051}" type="presParOf" srcId="{D5604384-BA4A-4467-B682-10F1953B3C43}" destId="{8AD89130-090C-4404-BE81-B51177515E4C}" srcOrd="9" destOrd="0" presId="urn:microsoft.com/office/officeart/2005/8/layout/gear1"/>
    <dgm:cxn modelId="{A6F511D9-6B9A-460B-BF12-B609DB1E11F4}" type="presParOf" srcId="{D5604384-BA4A-4467-B682-10F1953B3C43}" destId="{5563E208-E36D-42CF-AD1A-AD5183EFC446}" srcOrd="10" destOrd="0" presId="urn:microsoft.com/office/officeart/2005/8/layout/gear1"/>
    <dgm:cxn modelId="{39C6A687-BE00-428D-9016-442DE4A62EE0}" type="presParOf" srcId="{D5604384-BA4A-4467-B682-10F1953B3C43}" destId="{0A7EE700-5E41-49C9-9990-5B5253BE3AFC}" srcOrd="11" destOrd="0" presId="urn:microsoft.com/office/officeart/2005/8/layout/gear1"/>
    <dgm:cxn modelId="{9A58383E-7421-4CD8-9EAA-CDAF98BF6331}" type="presParOf" srcId="{D5604384-BA4A-4467-B682-10F1953B3C43}" destId="{D913FEC5-796B-4CD3-ACF2-7DBE6DDBD07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5B265-0293-45E6-8DFD-76CFB99EF646}">
      <dsp:nvSpPr>
        <dsp:cNvPr id="0" name=""/>
        <dsp:cNvSpPr/>
      </dsp:nvSpPr>
      <dsp:spPr>
        <a:xfrm rot="20879961">
          <a:off x="3436856" y="2759887"/>
          <a:ext cx="3543333" cy="338949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baseline="0" dirty="0" smtClean="0"/>
            <a:t>Ungleichheit in der Einkommensentwicklung </a:t>
          </a:r>
          <a:endParaRPr lang="de-AT" sz="1500" kern="1200" baseline="0" dirty="0"/>
        </a:p>
      </dsp:txBody>
      <dsp:txXfrm>
        <a:off x="4131563" y="3554508"/>
        <a:ext cx="2141593" cy="1742270"/>
      </dsp:txXfrm>
    </dsp:sp>
    <dsp:sp modelId="{33F839E7-AB91-413E-903C-08F3FE6707E1}">
      <dsp:nvSpPr>
        <dsp:cNvPr id="0" name=""/>
        <dsp:cNvSpPr/>
      </dsp:nvSpPr>
      <dsp:spPr>
        <a:xfrm>
          <a:off x="727429" y="1661443"/>
          <a:ext cx="3293309" cy="333481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baseline="0" dirty="0" smtClean="0"/>
            <a:t>Ungleichgewichte im Außenhandel</a:t>
          </a:r>
          <a:endParaRPr lang="de-AT" sz="1500" kern="1200" baseline="0" dirty="0"/>
        </a:p>
      </dsp:txBody>
      <dsp:txXfrm>
        <a:off x="1556529" y="2501677"/>
        <a:ext cx="1635109" cy="1654343"/>
      </dsp:txXfrm>
    </dsp:sp>
    <dsp:sp modelId="{9DB31EEA-B421-4F91-A0E1-A3211400E8C5}">
      <dsp:nvSpPr>
        <dsp:cNvPr id="0" name=""/>
        <dsp:cNvSpPr/>
      </dsp:nvSpPr>
      <dsp:spPr>
        <a:xfrm rot="664012">
          <a:off x="3200672" y="136637"/>
          <a:ext cx="2872182" cy="28656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baseline="0" dirty="0" smtClean="0"/>
            <a:t>Unverantwortliche Finanzmärkte</a:t>
          </a:r>
          <a:endParaRPr lang="de-AT" sz="1500" kern="1200" baseline="0" dirty="0"/>
        </a:p>
      </dsp:txBody>
      <dsp:txXfrm rot="900000">
        <a:off x="3831013" y="764771"/>
        <a:ext cx="1611499" cy="1609382"/>
      </dsp:txXfrm>
    </dsp:sp>
    <dsp:sp modelId="{5563E208-E36D-42CF-AD1A-AD5183EFC446}">
      <dsp:nvSpPr>
        <dsp:cNvPr id="0" name=""/>
        <dsp:cNvSpPr/>
      </dsp:nvSpPr>
      <dsp:spPr>
        <a:xfrm rot="15890569">
          <a:off x="3997282" y="3191999"/>
          <a:ext cx="2342944" cy="2626660"/>
        </a:xfrm>
        <a:prstGeom prst="circularArrow">
          <a:avLst>
            <a:gd name="adj1" fmla="val 4687"/>
            <a:gd name="adj2" fmla="val 299029"/>
            <a:gd name="adj3" fmla="val 2546962"/>
            <a:gd name="adj4" fmla="val 1579646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6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EE700-5E41-49C9-9990-5B5253BE3AFC}">
      <dsp:nvSpPr>
        <dsp:cNvPr id="0" name=""/>
        <dsp:cNvSpPr/>
      </dsp:nvSpPr>
      <dsp:spPr>
        <a:xfrm rot="17624914">
          <a:off x="414144" y="2286345"/>
          <a:ext cx="3057063" cy="305706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3FEC5-796B-4CD3-ACF2-7DBE6DDBD074}">
      <dsp:nvSpPr>
        <dsp:cNvPr id="0" name=""/>
        <dsp:cNvSpPr/>
      </dsp:nvSpPr>
      <dsp:spPr>
        <a:xfrm rot="11726404">
          <a:off x="3227136" y="-199283"/>
          <a:ext cx="3296130" cy="34352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0.19755</cdr:x>
      <cdr:y>0.1088</cdr:y>
    </cdr:from>
    <cdr:to>
      <cdr:x>0.41324</cdr:x>
      <cdr:y>0.20205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450972" y="504056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800" dirty="0" smtClean="0"/>
            <a:t>132 </a:t>
          </a:r>
          <a:r>
            <a:rPr lang="de-AT" sz="1800" dirty="0" err="1" smtClean="0"/>
            <a:t>Mrd</a:t>
          </a:r>
          <a:endParaRPr lang="de-AT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31198-D8FB-4528-A00A-E61B5CC2F94E}" type="datetimeFigureOut">
              <a:rPr lang="de-AT" smtClean="0"/>
              <a:t>21.11.2011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7" y="943022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982BA-34B5-442D-A109-56A36CBAF2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739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88EBA-4F03-4CAE-9138-9F7A4B11D7E3}" type="datetimeFigureOut">
              <a:rPr lang="de-AT" smtClean="0"/>
              <a:t>21.11.2011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600" y="4716707"/>
            <a:ext cx="5335893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6867" y="943022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593CC-3967-41FD-AC32-EF90B7EB5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094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791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314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AT" dirty="0" smtClean="0"/>
              <a:t>Basis: Lohnsteuerstatistik</a:t>
            </a:r>
          </a:p>
          <a:p>
            <a:r>
              <a:rPr lang="de-AT" dirty="0" err="1" smtClean="0"/>
              <a:t>Gini</a:t>
            </a:r>
            <a:r>
              <a:rPr lang="de-AT" dirty="0" smtClean="0"/>
              <a:t>-Koeffizient ist kontinuierlich gestiegen, die beiden untersten </a:t>
            </a:r>
            <a:r>
              <a:rPr lang="de-AT" dirty="0" err="1" smtClean="0"/>
              <a:t>Quintile</a:t>
            </a:r>
            <a:r>
              <a:rPr lang="de-AT" dirty="0" smtClean="0"/>
              <a:t> sind zugunsten des obersten </a:t>
            </a:r>
            <a:r>
              <a:rPr lang="de-AT" dirty="0" err="1" smtClean="0"/>
              <a:t>Quintils</a:t>
            </a:r>
            <a:r>
              <a:rPr lang="de-AT" dirty="0" smtClean="0"/>
              <a:t> gesunken.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F32F4-A5DC-4305-B399-E811C8D70C9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Österreich hat die Krise „glimpflich“ überstanden: -3,8% Rückgang im BIP, Arbeitslosigkeit ist nach Anstieg auf 4,8% auf 4,2% zurückgegangen – Weit niedriger als europäische Vergleichsländer (Griechenland</a:t>
            </a:r>
            <a:r>
              <a:rPr lang="de-AT" baseline="0" dirty="0" smtClean="0"/>
              <a:t> und Spanien an die 20%)</a:t>
            </a:r>
            <a:endParaRPr lang="de-AT" dirty="0" smtClean="0"/>
          </a:p>
          <a:p>
            <a:r>
              <a:rPr lang="de-AT" dirty="0" smtClean="0"/>
              <a:t>Trotzdem: Anstieg der Arbeitslosigkeit war da, wird auch aufgrund der Prognosen zunehmen</a:t>
            </a:r>
          </a:p>
          <a:p>
            <a:r>
              <a:rPr lang="de-AT" dirty="0" smtClean="0"/>
              <a:t>Großes Problem in Europa: Jugendarbeitslosigkeit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9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Ein Problem ist tatsächlich die Jugendarbeitslosigkeit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59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BIP (2010)=C+I+(EX-IM)= € 286 </a:t>
            </a:r>
            <a:r>
              <a:rPr lang="de-A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Mrd</a:t>
            </a:r>
            <a:r>
              <a:rPr lang="de-A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156+55 (</a:t>
            </a:r>
            <a:r>
              <a:rPr lang="de-A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</a:t>
            </a:r>
            <a:r>
              <a:rPr lang="de-A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.+</a:t>
            </a:r>
            <a:r>
              <a:rPr lang="de-A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staatl.Konsum</a:t>
            </a:r>
            <a:r>
              <a:rPr lang="de-A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=212)+62+(154-142=12)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22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593CC-3967-41FD-AC32-EF90B7EB564C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273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-Pr_sentation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Präsentation" r:id="rId3" imgW="0" imgH="0" progId="PowerPoint.Show.8">
                  <p:embed/>
                </p:oleObj>
              </mc:Choice>
              <mc:Fallback>
                <p:oleObj name="Präsentation" r:id="rId3" imgW="0" imgH="0" progId="PowerPoint.Show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 descr="akwienr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681663"/>
            <a:ext cx="150018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wien.arbeiterkammer.at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1439863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7800" y="1484313"/>
            <a:ext cx="6172200" cy="2097087"/>
          </a:xfrm>
        </p:spPr>
        <p:txBody>
          <a:bodyPr lIns="91440" tIns="45720" anchor="ctr"/>
          <a:lstStyle>
            <a:lvl1pPr>
              <a:defRPr sz="3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180137" cy="1774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2563" y="269875"/>
            <a:ext cx="1925637" cy="5368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5650" y="269875"/>
            <a:ext cx="5624513" cy="5368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97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9875"/>
            <a:ext cx="770255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6858000" cy="1905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6858000" cy="1905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755650" y="6416675"/>
            <a:ext cx="66182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85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9875"/>
            <a:ext cx="770255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3352800" cy="1905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267200" y="1676400"/>
            <a:ext cx="3352800" cy="1905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762000" y="3733800"/>
            <a:ext cx="6858000" cy="1905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755650" y="6416675"/>
            <a:ext cx="66182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5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3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0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4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20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55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44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21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59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6858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Fließtext</a:t>
            </a:r>
          </a:p>
          <a:p>
            <a:pPr lvl="0"/>
            <a:endParaRPr lang="de-AT" smtClean="0"/>
          </a:p>
          <a:p>
            <a:pPr lvl="0"/>
            <a:r>
              <a:rPr lang="de-AT" smtClean="0"/>
              <a:t>Aufzählung Ebene 1</a:t>
            </a:r>
          </a:p>
          <a:p>
            <a:pPr lvl="1"/>
            <a:r>
              <a:rPr lang="de-AT" smtClean="0"/>
              <a:t>Text Ebene 1</a:t>
            </a:r>
          </a:p>
          <a:p>
            <a:pPr lvl="2"/>
            <a:r>
              <a:rPr lang="de-AT" smtClean="0"/>
              <a:t>Aufzählung Ebene 2</a:t>
            </a:r>
          </a:p>
          <a:p>
            <a:pPr lvl="3"/>
            <a:r>
              <a:rPr lang="de-AT" smtClean="0"/>
              <a:t>Text Ebene 2 </a:t>
            </a:r>
          </a:p>
        </p:txBody>
      </p:sp>
      <p:pic>
        <p:nvPicPr>
          <p:cNvPr id="24580" name="Picture 4" descr="akwienro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681663"/>
            <a:ext cx="150018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wien.arbeiterkammer.at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9875"/>
            <a:ext cx="7702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5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416675"/>
            <a:ext cx="66182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55600" indent="-355600" algn="l" rtl="0" eaLnBrk="1" fontAlgn="base" hangingPunct="1">
        <a:spcBef>
          <a:spcPct val="10000"/>
        </a:spcBef>
        <a:spcAft>
          <a:spcPct val="10000"/>
        </a:spcAft>
        <a:buClr>
          <a:srgbClr val="FF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571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647700" indent="-288925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6492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1558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6130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30702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5274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9846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6172200" cy="2097087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de-AT" dirty="0" smtClean="0">
                <a:solidFill>
                  <a:srgbClr val="FF0000"/>
                </a:solidFill>
              </a:rPr>
              <a:t>Europa braucht eine nachhaltige Wachstumsstrategie - Jetzt</a:t>
            </a:r>
          </a:p>
        </p:txBody>
      </p:sp>
      <p:sp>
        <p:nvSpPr>
          <p:cNvPr id="86018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de-AT" dirty="0" smtClean="0"/>
              <a:t>Bundesvorstand GPA 23.November 2011</a:t>
            </a:r>
          </a:p>
          <a:p>
            <a:pPr algn="r" eaLnBrk="1" hangingPunct="1"/>
            <a:r>
              <a:rPr lang="de-AT" dirty="0" smtClean="0"/>
              <a:t>Silvia Angelo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2b. Probleme am österreichischen Arbeitsmarkt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/>
              <a:t>Niedrig Qualifizierte Männer (max. Pflichtschule): </a:t>
            </a:r>
            <a:r>
              <a:rPr lang="de-AT" sz="2000" dirty="0" smtClean="0"/>
              <a:t>Arbeitslosenquote von 20,5</a:t>
            </a:r>
            <a:r>
              <a:rPr lang="de-AT" sz="2000" dirty="0"/>
              <a:t>% </a:t>
            </a:r>
            <a:endParaRPr lang="de-AT" sz="2000" dirty="0" smtClean="0"/>
          </a:p>
          <a:p>
            <a:r>
              <a:rPr lang="de-AT" sz="2000" dirty="0" smtClean="0"/>
              <a:t>Arbeitslosenquote von ausländischen Männern: </a:t>
            </a:r>
            <a:r>
              <a:rPr lang="de-AT" sz="2000" dirty="0"/>
              <a:t>10,0</a:t>
            </a:r>
            <a:r>
              <a:rPr lang="de-AT" sz="2000" dirty="0" smtClean="0"/>
              <a:t>%</a:t>
            </a:r>
          </a:p>
          <a:p>
            <a:r>
              <a:rPr lang="de-AT" sz="2000" dirty="0" smtClean="0"/>
              <a:t>20-24 jährige junge Männer: </a:t>
            </a:r>
            <a:r>
              <a:rPr lang="de-AT" sz="2000" dirty="0"/>
              <a:t>10,2% </a:t>
            </a:r>
            <a:r>
              <a:rPr lang="de-AT" sz="2000" dirty="0" smtClean="0"/>
              <a:t>(</a:t>
            </a:r>
            <a:r>
              <a:rPr lang="de-AT" sz="2000" dirty="0"/>
              <a:t>Benchmark </a:t>
            </a:r>
            <a:r>
              <a:rPr lang="de-AT" sz="2000" dirty="0" smtClean="0"/>
              <a:t>Durchschnitt</a:t>
            </a:r>
            <a:r>
              <a:rPr lang="de-AT" sz="2000" dirty="0"/>
              <a:t>: 6,9%)</a:t>
            </a:r>
          </a:p>
          <a:p>
            <a:r>
              <a:rPr lang="de-AT" sz="2000" dirty="0" smtClean="0"/>
              <a:t>Gruppe, die weder in Beschäftigung, Ausbildung oder Weiterbildung ist: </a:t>
            </a:r>
            <a:r>
              <a:rPr lang="de-AT" sz="2000" dirty="0"/>
              <a:t>15-24 Jahre: 7,1% der Bevölkerung 15-24 Jahre (=72.500 Personen)</a:t>
            </a:r>
          </a:p>
          <a:p>
            <a:r>
              <a:rPr lang="de-AT" sz="2000" b="1" dirty="0" smtClean="0"/>
              <a:t>Zwar ist die Arbeitslosigkeit in Österreich niedrig, aber: Konzentration </a:t>
            </a:r>
            <a:r>
              <a:rPr lang="de-AT" sz="2000" b="1" dirty="0"/>
              <a:t>der </a:t>
            </a:r>
            <a:r>
              <a:rPr lang="de-AT" sz="2000" b="1" dirty="0" smtClean="0"/>
              <a:t>Problemlagen auf</a:t>
            </a:r>
            <a:r>
              <a:rPr lang="de-AT" sz="2000" dirty="0" smtClean="0"/>
              <a:t> junge</a:t>
            </a:r>
            <a:r>
              <a:rPr lang="de-AT" sz="2000" dirty="0"/>
              <a:t>, niedrig-qualifizierte Männer mit Migrationshintergrund!!!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9715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Wo stehen wir, was wird gefordert und was bräuchte es?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Konjunktur braucht jetzt Stabilisierung von Erwartungen </a:t>
            </a:r>
            <a:endParaRPr lang="de-AT" dirty="0" smtClean="0"/>
          </a:p>
          <a:p>
            <a:r>
              <a:rPr lang="de-AT" dirty="0" smtClean="0"/>
              <a:t>Beitrag der Gewerkschaften: Erwartungen bzgl. </a:t>
            </a:r>
            <a:r>
              <a:rPr lang="de-AT" dirty="0" smtClean="0"/>
              <a:t>Einkommen stabilisieren</a:t>
            </a:r>
            <a:endParaRPr lang="de-AT" dirty="0" smtClean="0"/>
          </a:p>
          <a:p>
            <a:r>
              <a:rPr lang="de-AT" dirty="0" smtClean="0"/>
              <a:t>Stütze der österreichischen aber auch europäischen Wirtschaft war der private Konsum</a:t>
            </a:r>
          </a:p>
          <a:p>
            <a:r>
              <a:rPr lang="de-AT" dirty="0" smtClean="0"/>
              <a:t>Diskussion um eine Schuldenbremse ist das falsche Zeichen zur falschen Zeit</a:t>
            </a:r>
          </a:p>
          <a:p>
            <a:r>
              <a:rPr lang="de-AT" dirty="0" smtClean="0"/>
              <a:t>Es braucht: Beschäftigungs- und Verteilungspolitik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89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051720" y="242088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3a. Binnennachfrage stärken!</a:t>
            </a:r>
            <a:endParaRPr lang="de-AT" dirty="0"/>
          </a:p>
        </p:txBody>
      </p:sp>
      <p:sp>
        <p:nvSpPr>
          <p:cNvPr id="6" name="Pfeil nach unten 5"/>
          <p:cNvSpPr/>
          <p:nvPr/>
        </p:nvSpPr>
        <p:spPr>
          <a:xfrm flipH="1">
            <a:off x="2303748" y="3501008"/>
            <a:ext cx="50405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7122368" cy="3962400"/>
          </a:xfrm>
        </p:spPr>
        <p:txBody>
          <a:bodyPr/>
          <a:lstStyle/>
          <a:p>
            <a:pPr marL="0" indent="0">
              <a:buNone/>
            </a:pPr>
            <a:r>
              <a:rPr lang="de-AT" sz="2200" b="1" dirty="0" smtClean="0"/>
              <a:t>BIP         =   </a:t>
            </a:r>
            <a:r>
              <a:rPr lang="de-AT" sz="2200" b="1" dirty="0" err="1" smtClean="0"/>
              <a:t>KonsP</a:t>
            </a:r>
            <a:r>
              <a:rPr lang="de-AT" sz="2200" b="1" dirty="0" smtClean="0"/>
              <a:t> + </a:t>
            </a:r>
            <a:r>
              <a:rPr lang="de-AT" sz="2200" b="1" dirty="0" err="1" smtClean="0"/>
              <a:t>KonsS</a:t>
            </a:r>
            <a:r>
              <a:rPr lang="de-AT" sz="2200" b="1" dirty="0" smtClean="0"/>
              <a:t> + </a:t>
            </a:r>
            <a:r>
              <a:rPr lang="de-AT" sz="2200" b="1" dirty="0" err="1" smtClean="0"/>
              <a:t>Invest</a:t>
            </a:r>
            <a:r>
              <a:rPr lang="de-AT" sz="2200" b="1" dirty="0" smtClean="0"/>
              <a:t> + </a:t>
            </a:r>
            <a:r>
              <a:rPr lang="de-AT" sz="2200" b="1" dirty="0" err="1" smtClean="0"/>
              <a:t>Exp</a:t>
            </a:r>
            <a:r>
              <a:rPr lang="de-AT" sz="2200" b="1" dirty="0" smtClean="0"/>
              <a:t> – </a:t>
            </a:r>
            <a:r>
              <a:rPr lang="de-AT" sz="2200" b="1" dirty="0" err="1" smtClean="0"/>
              <a:t>Imp</a:t>
            </a:r>
            <a:endParaRPr lang="de-AT" sz="2200" b="1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sz="3600" b="1" dirty="0" smtClean="0"/>
              <a:t>286 = 156 + 55 + 62 + 154 -142</a:t>
            </a:r>
          </a:p>
          <a:p>
            <a:pPr marL="0" indent="0">
              <a:buNone/>
            </a:pPr>
            <a:endParaRPr lang="de-AT" sz="4000" b="1" dirty="0"/>
          </a:p>
          <a:p>
            <a:pPr marL="0" indent="0">
              <a:buNone/>
            </a:pPr>
            <a:endParaRPr lang="de-AT" sz="4000" b="1" dirty="0" smtClean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Durch Einkommensverteilung beeinflussbare Größe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8311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3b. Wachstumsbeitrag Konsum</a:t>
            </a:r>
            <a:endParaRPr lang="de-AT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70485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2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3c. Schuldenbremse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052736"/>
            <a:ext cx="6858000" cy="4586064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Ausgestaltung:</a:t>
            </a:r>
          </a:p>
          <a:p>
            <a:r>
              <a:rPr lang="de-AT" dirty="0" smtClean="0"/>
              <a:t>Quasi ausgeglichener Haushalt: Defizit Bund soll 2017 0,35% (strukturelles Defizit) erreichen</a:t>
            </a:r>
          </a:p>
          <a:p>
            <a:r>
              <a:rPr lang="de-AT" dirty="0" smtClean="0"/>
              <a:t>Wird in Verfassung festgeschrieben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Effekte:</a:t>
            </a:r>
          </a:p>
          <a:p>
            <a:r>
              <a:rPr lang="de-AT" dirty="0" smtClean="0"/>
              <a:t>Sparpakete im Gesamtumfang von 9 </a:t>
            </a:r>
            <a:r>
              <a:rPr lang="de-AT" dirty="0" err="1" smtClean="0"/>
              <a:t>Mrd</a:t>
            </a:r>
            <a:r>
              <a:rPr lang="de-AT" dirty="0"/>
              <a:t> </a:t>
            </a:r>
            <a:r>
              <a:rPr lang="de-AT" dirty="0" smtClean="0"/>
              <a:t>= Jährlich zwischen 1,6 und 2,1 Mrd.</a:t>
            </a:r>
          </a:p>
          <a:p>
            <a:endParaRPr lang="de-AT" dirty="0"/>
          </a:p>
          <a:p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4812"/>
              </p:ext>
            </p:extLst>
          </p:nvPr>
        </p:nvGraphicFramePr>
        <p:xfrm>
          <a:off x="683568" y="4437112"/>
          <a:ext cx="68407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08112"/>
                <a:gridCol w="1080120"/>
                <a:gridCol w="1080120"/>
                <a:gridCol w="1224136"/>
                <a:gridCol w="936106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In Prozent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2017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Defizit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2,8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Pfad neu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1,82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1,33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0,84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0,35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Lücke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0,49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0,98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1,47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1,96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2,45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10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3d. Schuldenbremse aus Nicht-</a:t>
            </a:r>
            <a:r>
              <a:rPr lang="de-AT" dirty="0" err="1" smtClean="0"/>
              <a:t>Felderer</a:t>
            </a:r>
            <a:r>
              <a:rPr lang="de-AT" dirty="0" smtClean="0"/>
              <a:t>-Sicht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err="1" smtClean="0"/>
              <a:t>Scheiblecker</a:t>
            </a:r>
            <a:r>
              <a:rPr lang="de-AT" sz="2000" dirty="0" smtClean="0"/>
              <a:t>/</a:t>
            </a:r>
            <a:r>
              <a:rPr lang="de-AT" sz="2000" dirty="0" err="1" smtClean="0"/>
              <a:t>Wifo</a:t>
            </a:r>
            <a:r>
              <a:rPr lang="de-AT" sz="2000" dirty="0" smtClean="0"/>
              <a:t>: Ein </a:t>
            </a:r>
            <a:r>
              <a:rPr lang="de-AT" sz="2000" dirty="0"/>
              <a:t>budgetärer Ausgabendeckel wie die </a:t>
            </a:r>
            <a:r>
              <a:rPr lang="de-AT" sz="2000" dirty="0" smtClean="0"/>
              <a:t>"</a:t>
            </a:r>
            <a:r>
              <a:rPr lang="de-AT" sz="2000" dirty="0"/>
              <a:t>Schuldenbremse" dämpft grundsätzlich die </a:t>
            </a:r>
            <a:r>
              <a:rPr lang="de-AT" sz="2000" dirty="0" smtClean="0"/>
              <a:t>Konjunktur. Unproblematisch: Verwaltungsreformen, Einsparungen beim Bundesheer oder </a:t>
            </a:r>
            <a:r>
              <a:rPr lang="de-AT" sz="2000" dirty="0"/>
              <a:t>die Einführung einer </a:t>
            </a:r>
            <a:r>
              <a:rPr lang="de-AT" sz="2000" dirty="0" smtClean="0"/>
              <a:t>Vermögenssteuer. Problematisch </a:t>
            </a:r>
            <a:r>
              <a:rPr lang="de-AT" sz="2000" dirty="0" err="1" smtClean="0"/>
              <a:t>zB</a:t>
            </a:r>
            <a:r>
              <a:rPr lang="de-AT" sz="2000" dirty="0" smtClean="0"/>
              <a:t>: Eindämmung </a:t>
            </a:r>
            <a:r>
              <a:rPr lang="de-AT" sz="2000" dirty="0"/>
              <a:t>der </a:t>
            </a:r>
            <a:r>
              <a:rPr lang="de-AT" sz="2000" dirty="0" smtClean="0"/>
              <a:t>Frühpensionen</a:t>
            </a:r>
          </a:p>
          <a:p>
            <a:r>
              <a:rPr lang="de-AT" sz="2000" dirty="0" smtClean="0"/>
              <a:t>Bofinger/</a:t>
            </a:r>
            <a:r>
              <a:rPr lang="de-AT" sz="2000" dirty="0" err="1" smtClean="0"/>
              <a:t>Weisenrat</a:t>
            </a:r>
            <a:r>
              <a:rPr lang="de-AT" sz="2000" dirty="0" smtClean="0"/>
              <a:t> D: Schuldenbremsen sind nach dem Modell der schwäbischen Hausfrau gestrickt. </a:t>
            </a:r>
            <a:r>
              <a:rPr lang="de-AT" sz="2000" dirty="0"/>
              <a:t>Die Schuldenbremse verletzt die goldene Regel der Finanzpolitik, dass der Staat Zukunftsinvestitionen mit Krediten finanzieren soll. </a:t>
            </a:r>
            <a:r>
              <a:rPr lang="de-AT" sz="2000" dirty="0" smtClean="0"/>
              <a:t>Der </a:t>
            </a:r>
            <a:r>
              <a:rPr lang="de-AT" sz="2000" dirty="0"/>
              <a:t>Konsolidierungswettbewerb wird das Wachstum so abschwächen, dass am Ende alle mit höheren Defiziten dastehen.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90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Schlussendlich: Was tun?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484784"/>
            <a:ext cx="6858000" cy="4154016"/>
          </a:xfrm>
        </p:spPr>
        <p:txBody>
          <a:bodyPr/>
          <a:lstStyle/>
          <a:p>
            <a:r>
              <a:rPr lang="de-AT" sz="2600" dirty="0" smtClean="0"/>
              <a:t>Spürbare Lohnanstiege als Erwartungsstabilisierung und Konsummotor</a:t>
            </a:r>
          </a:p>
          <a:p>
            <a:r>
              <a:rPr lang="de-AT" sz="2600" dirty="0" smtClean="0"/>
              <a:t>Vermögensbesteuerung</a:t>
            </a:r>
          </a:p>
          <a:p>
            <a:r>
              <a:rPr lang="de-AT" sz="2600" dirty="0" smtClean="0"/>
              <a:t>Maßnahmenpaket gegen Jugendarbeitslosigkeit</a:t>
            </a:r>
          </a:p>
          <a:p>
            <a:r>
              <a:rPr lang="de-AT" sz="2600" dirty="0" smtClean="0"/>
              <a:t>Arbeitszeitverkürzung</a:t>
            </a:r>
          </a:p>
          <a:p>
            <a:r>
              <a:rPr lang="de-AT" sz="2600" dirty="0" smtClean="0"/>
              <a:t>Soziale Dienstleistungen ausbauen</a:t>
            </a:r>
          </a:p>
          <a:p>
            <a:r>
              <a:rPr lang="de-AT" sz="2600" dirty="0" smtClean="0"/>
              <a:t>Bildungspolitik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16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859712" cy="1143000"/>
          </a:xfrm>
        </p:spPr>
        <p:txBody>
          <a:bodyPr/>
          <a:lstStyle/>
          <a:p>
            <a:r>
              <a:rPr lang="de-AT" dirty="0" smtClean="0"/>
              <a:t>U-U-U die Krise</a:t>
            </a:r>
            <a:endParaRPr lang="de-AT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/>
              <a:t> </a:t>
            </a:r>
            <a:fld id="{6C74B84E-F973-4EBD-ACE9-5C4A7AEF67D0}" type="slidenum">
              <a:rPr lang="de-AT"/>
              <a:pPr/>
              <a:t>2</a:t>
            </a:fld>
            <a:endParaRPr lang="de-AT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69633832"/>
              </p:ext>
            </p:extLst>
          </p:nvPr>
        </p:nvGraphicFramePr>
        <p:xfrm>
          <a:off x="518525" y="404664"/>
          <a:ext cx="860444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Gewitterblitz 2"/>
          <p:cNvSpPr/>
          <p:nvPr/>
        </p:nvSpPr>
        <p:spPr>
          <a:xfrm>
            <a:off x="5292080" y="2564904"/>
            <a:ext cx="1080120" cy="1152128"/>
          </a:xfrm>
          <a:prstGeom prst="lightningBol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Gewitterblitz 11"/>
          <p:cNvSpPr/>
          <p:nvPr/>
        </p:nvSpPr>
        <p:spPr>
          <a:xfrm>
            <a:off x="3635896" y="3429000"/>
            <a:ext cx="1080120" cy="1152128"/>
          </a:xfrm>
          <a:prstGeom prst="lightningBol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Gewitterblitz 12"/>
          <p:cNvSpPr/>
          <p:nvPr/>
        </p:nvSpPr>
        <p:spPr>
          <a:xfrm>
            <a:off x="3275856" y="2114465"/>
            <a:ext cx="1080120" cy="1152128"/>
          </a:xfrm>
          <a:prstGeom prst="lightningBol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42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5B265-0293-45E6-8DFD-76CFB99EF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3E208-E36D-42CF-AD1A-AD5183EF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F839E7-AB91-413E-903C-08F3FE67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7EE700-5E41-49C9-9990-5B5253BE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B31EEA-B421-4F91-A0E1-A3211400E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13FEC5-796B-4CD3-ACF2-7DBE6DDBD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Wo stehen die </a:t>
            </a:r>
            <a:r>
              <a:rPr lang="de-AT" dirty="0" err="1" smtClean="0"/>
              <a:t>ArbeitnehmerInnen</a:t>
            </a:r>
            <a:r>
              <a:rPr lang="de-AT" dirty="0" smtClean="0"/>
              <a:t> nach der Krise?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556792"/>
            <a:ext cx="6858000" cy="40820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dirty="0" smtClean="0"/>
              <a:t>Alle Gründe für Krise nicht beseitigt – Schwerpunkte heute: Ungleichgleichgewichte und Ungleichheiten - </a:t>
            </a:r>
            <a:r>
              <a:rPr lang="de-AT" b="1" dirty="0" smtClean="0">
                <a:solidFill>
                  <a:srgbClr val="FF0000"/>
                </a:solidFill>
              </a:rPr>
              <a:t>Verteilungsproblem</a:t>
            </a:r>
            <a:r>
              <a:rPr lang="de-AT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Realwirtschaftliche </a:t>
            </a:r>
            <a:r>
              <a:rPr lang="de-AT" dirty="0" smtClean="0"/>
              <a:t>Krisenfolge: </a:t>
            </a:r>
            <a:r>
              <a:rPr lang="de-AT" dirty="0"/>
              <a:t>Arbeitslosigkeit steigt, Beschäftigung sinkt – </a:t>
            </a:r>
            <a:r>
              <a:rPr lang="de-AT" b="1" dirty="0" smtClean="0">
                <a:solidFill>
                  <a:srgbClr val="FF0000"/>
                </a:solidFill>
              </a:rPr>
              <a:t>Arbeitsmarktproblem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Volkswirtschaftlich </a:t>
            </a:r>
            <a:r>
              <a:rPr lang="de-AT" dirty="0"/>
              <a:t>wäre Stärkung des Binnenkonsums notwendig. Nicht notwendig ist eine „Wachstumsbremse“ – </a:t>
            </a:r>
            <a:r>
              <a:rPr lang="de-AT" b="1" dirty="0">
                <a:solidFill>
                  <a:srgbClr val="FF0000"/>
                </a:solidFill>
              </a:rPr>
              <a:t>Nachfrageproblem</a:t>
            </a:r>
          </a:p>
          <a:p>
            <a:pPr marL="0" indent="0">
              <a:buNone/>
            </a:pPr>
            <a:r>
              <a:rPr lang="de-AT" sz="2600" dirty="0" smtClean="0"/>
              <a:t>=&gt; </a:t>
            </a:r>
            <a:r>
              <a:rPr lang="de-AT" sz="2600" b="1" dirty="0" smtClean="0"/>
              <a:t>Verteilungsfrage und Beschäftigung</a:t>
            </a:r>
            <a:endParaRPr lang="de-AT" sz="2600" b="1" dirty="0"/>
          </a:p>
        </p:txBody>
      </p:sp>
    </p:spTree>
    <p:extLst>
      <p:ext uri="{BB962C8B-B14F-4D97-AF65-F5344CB8AC3E}">
        <p14:creationId xmlns:p14="http://schemas.microsoft.com/office/powerpoint/2010/main" val="14854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Wer hat dem wird gegeben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24744"/>
            <a:ext cx="6858000" cy="4514056"/>
          </a:xfrm>
        </p:spPr>
        <p:txBody>
          <a:bodyPr/>
          <a:lstStyle/>
          <a:p>
            <a:r>
              <a:rPr lang="de-AT" sz="2000" dirty="0" smtClean="0"/>
              <a:t>Einkommensverteilung wird ungleicher und die Vermögenskonzentration immer größer</a:t>
            </a:r>
          </a:p>
          <a:p>
            <a:r>
              <a:rPr lang="de-AT" sz="2000" dirty="0" smtClean="0"/>
              <a:t>Die Besteuerung auf Gewinne und Vermögen nimmt ab</a:t>
            </a:r>
          </a:p>
          <a:p>
            <a:r>
              <a:rPr lang="de-AT" sz="2000" dirty="0" smtClean="0"/>
              <a:t>Die Lohnquote ist seit Ende der 70iger Jahre um rund 10%-Punkte gesunken (wobei Beschäftigung stieg)</a:t>
            </a:r>
          </a:p>
          <a:p>
            <a:r>
              <a:rPr lang="de-AT" sz="2000" dirty="0" smtClean="0"/>
              <a:t>Nur die Top 10% der </a:t>
            </a:r>
            <a:r>
              <a:rPr lang="de-AT" sz="2000" dirty="0" err="1" smtClean="0"/>
              <a:t>EinkommensbezieherInnen</a:t>
            </a:r>
            <a:r>
              <a:rPr lang="de-AT" sz="2000" dirty="0" smtClean="0"/>
              <a:t> haben seit den 80er Jahren Einkommensanteile bekommen, die unteren 20% deutlich verloren – Teilzeit und atypische Beschäftigung</a:t>
            </a:r>
          </a:p>
          <a:p>
            <a:r>
              <a:rPr lang="de-AT" sz="2000" dirty="0" smtClean="0"/>
              <a:t>Vermögensdaten:</a:t>
            </a:r>
          </a:p>
          <a:p>
            <a:pPr lvl="2"/>
            <a:r>
              <a:rPr lang="de-AT" sz="1600" dirty="0" smtClean="0"/>
              <a:t>Geldvermögen</a:t>
            </a:r>
            <a:r>
              <a:rPr lang="de-AT" sz="1600" dirty="0"/>
              <a:t>: 473 Mrd. Euro </a:t>
            </a:r>
            <a:r>
              <a:rPr lang="de-AT" sz="1600" dirty="0" smtClean="0"/>
              <a:t>bei Haushalten (davon 26 </a:t>
            </a:r>
            <a:r>
              <a:rPr lang="de-AT" sz="1600" dirty="0"/>
              <a:t>Mrd. </a:t>
            </a:r>
            <a:r>
              <a:rPr lang="de-AT" sz="1600" dirty="0" smtClean="0"/>
              <a:t>Privatstiftungen). Verteilung: Die </a:t>
            </a:r>
            <a:r>
              <a:rPr lang="de-AT" sz="1600" dirty="0"/>
              <a:t>obersten 10% besitzen 55% des Vermögens</a:t>
            </a:r>
          </a:p>
          <a:p>
            <a:pPr lvl="2"/>
            <a:r>
              <a:rPr lang="de-AT" sz="1600" dirty="0"/>
              <a:t>Immobilienvermögen: 876 Mrd. </a:t>
            </a:r>
            <a:r>
              <a:rPr lang="de-AT" sz="1600" dirty="0" smtClean="0"/>
              <a:t>Euro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999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1a. Entwicklung der Verteilung der lohn-steuerpflichtigen Einkommen Österreich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239181"/>
              </p:ext>
            </p:extLst>
          </p:nvPr>
        </p:nvGraphicFramePr>
        <p:xfrm>
          <a:off x="179512" y="1412776"/>
          <a:ext cx="8425744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92"/>
                <a:gridCol w="864251"/>
                <a:gridCol w="792230"/>
                <a:gridCol w="720209"/>
                <a:gridCol w="792231"/>
                <a:gridCol w="858962"/>
                <a:gridCol w="740031"/>
                <a:gridCol w="740031"/>
                <a:gridCol w="814033"/>
                <a:gridCol w="736074"/>
              </a:tblGrid>
              <a:tr h="603804">
                <a:tc>
                  <a:txBody>
                    <a:bodyPr/>
                    <a:lstStyle/>
                    <a:p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1976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1982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1987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1995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2000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2005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2006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2007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/>
                        <a:t>2008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</a:tr>
              <a:tr h="625649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Gesamt</a:t>
                      </a:r>
                    </a:p>
                    <a:p>
                      <a:r>
                        <a:rPr lang="de-AT" sz="1800" dirty="0" err="1" smtClean="0"/>
                        <a:t>Gini</a:t>
                      </a:r>
                      <a:r>
                        <a:rPr lang="de-AT" sz="1800" dirty="0" smtClean="0"/>
                        <a:t> </a:t>
                      </a:r>
                      <a:r>
                        <a:rPr lang="de-AT" sz="1800" dirty="0" err="1" smtClean="0"/>
                        <a:t>Koef</a:t>
                      </a:r>
                      <a:r>
                        <a:rPr lang="de-AT" sz="1800" dirty="0" smtClean="0"/>
                        <a:t>.</a:t>
                      </a:r>
                      <a:endParaRPr lang="de-AT" sz="18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0,349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0,364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0,35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0,41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0,433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0,441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0,443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0,446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0,448</a:t>
                      </a:r>
                      <a:endParaRPr lang="de-AT" sz="1600" dirty="0"/>
                    </a:p>
                  </a:txBody>
                  <a:tcPr marL="91454" marR="91454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38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AT" sz="1800" dirty="0" smtClean="0"/>
                        <a:t>1. </a:t>
                      </a:r>
                      <a:r>
                        <a:rPr lang="de-AT" sz="1800" dirty="0" err="1" smtClean="0"/>
                        <a:t>Quintil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4,8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5,4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2,9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2,1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</a:tr>
              <a:tr h="603804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2. </a:t>
                      </a:r>
                      <a:r>
                        <a:rPr lang="de-AT" sz="1800" dirty="0" err="1" smtClean="0"/>
                        <a:t>Quintil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10,9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10,2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</a:tr>
              <a:tr h="603804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3. </a:t>
                      </a:r>
                      <a:r>
                        <a:rPr lang="de-AT" sz="1800" dirty="0" err="1" smtClean="0"/>
                        <a:t>Quintil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18,3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18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17,1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</a:tr>
              <a:tr h="603804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4. </a:t>
                      </a:r>
                      <a:r>
                        <a:rPr lang="de-AT" sz="1800" dirty="0" err="1" smtClean="0"/>
                        <a:t>Quintil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23,9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23,1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24,4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</a:tr>
              <a:tr h="589370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5. </a:t>
                      </a:r>
                      <a:r>
                        <a:rPr lang="de-AT" sz="1800" dirty="0" err="1" smtClean="0"/>
                        <a:t>Quintil</a:t>
                      </a:r>
                      <a:endParaRPr lang="de-AT" sz="18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40,2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41,2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44,4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45,7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46,5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46,7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46,9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47,1</a:t>
                      </a:r>
                      <a:endParaRPr lang="de-AT" sz="1600" dirty="0"/>
                    </a:p>
                  </a:txBody>
                  <a:tcPr marL="91454" marR="91454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1b. Verteilung </a:t>
            </a:r>
            <a:r>
              <a:rPr lang="de-AT" dirty="0"/>
              <a:t>von 880 Milliarden Euro Immobilienvermögen laut </a:t>
            </a:r>
            <a:r>
              <a:rPr lang="de-AT" dirty="0" err="1"/>
              <a:t>OeNB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078345"/>
              </p:ext>
            </p:extLst>
          </p:nvPr>
        </p:nvGraphicFramePr>
        <p:xfrm>
          <a:off x="636752" y="1700808"/>
          <a:ext cx="7344816" cy="463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58776" y="43138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537 </a:t>
            </a:r>
            <a:r>
              <a:rPr lang="de-AT" sz="1400" dirty="0" err="1" smtClean="0"/>
              <a:t>Mrd</a:t>
            </a:r>
            <a:endParaRPr lang="de-AT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1547664" y="386104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211 </a:t>
            </a:r>
            <a:r>
              <a:rPr lang="de-AT" sz="1400" dirty="0" err="1" smtClean="0"/>
              <a:t>Mrd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37412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1c. Wie verteilt der Staat um?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340768"/>
            <a:ext cx="6858000" cy="4298032"/>
          </a:xfrm>
        </p:spPr>
        <p:txBody>
          <a:bodyPr/>
          <a:lstStyle/>
          <a:p>
            <a:r>
              <a:rPr lang="de-AT" dirty="0" smtClean="0"/>
              <a:t>Über die </a:t>
            </a:r>
            <a:r>
              <a:rPr lang="de-AT" b="1" dirty="0" smtClean="0"/>
              <a:t>Einnahmenseite wird in Österreich NICHT</a:t>
            </a:r>
            <a:r>
              <a:rPr lang="de-AT" dirty="0" smtClean="0"/>
              <a:t> umverteilt – die Steuern und SV-Beiträge sind in Relation zum Einkommen über die gesamte Einkommensverteilung relativ gleich</a:t>
            </a:r>
          </a:p>
          <a:p>
            <a:r>
              <a:rPr lang="de-AT" dirty="0" smtClean="0"/>
              <a:t>Umverteilt wird über die </a:t>
            </a:r>
            <a:r>
              <a:rPr lang="de-AT" b="1" dirty="0" smtClean="0"/>
              <a:t>AUSGABENSEITE</a:t>
            </a:r>
            <a:r>
              <a:rPr lang="de-AT" dirty="0" smtClean="0"/>
              <a:t>: Für das ärmste Drittel der Einkommen verbessert sich durch Staatsausgaben die Einkommenslage um 190%, die obersten 10% verlieren 30%</a:t>
            </a:r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17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dirty="0" smtClean="0"/>
              <a:t>2. Auswirkungen der Krise auf die Realwirtschaft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53898"/>
              </p:ext>
            </p:extLst>
          </p:nvPr>
        </p:nvGraphicFramePr>
        <p:xfrm>
          <a:off x="611560" y="1700808"/>
          <a:ext cx="7698432" cy="38408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99776"/>
                <a:gridCol w="1099776"/>
                <a:gridCol w="1099776"/>
                <a:gridCol w="1099776"/>
                <a:gridCol w="1099776"/>
                <a:gridCol w="1099776"/>
                <a:gridCol w="1099776"/>
              </a:tblGrid>
              <a:tr h="64013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2007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2008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2009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2012</a:t>
                      </a:r>
                      <a:endParaRPr lang="de-AT" dirty="0"/>
                    </a:p>
                  </a:txBody>
                  <a:tcPr/>
                </a:tc>
              </a:tr>
              <a:tr h="640139">
                <a:tc>
                  <a:txBody>
                    <a:bodyPr/>
                    <a:lstStyle/>
                    <a:p>
                      <a:r>
                        <a:rPr lang="de-AT" dirty="0" smtClean="0"/>
                        <a:t>BIP real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3,7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-3,8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0,8</a:t>
                      </a:r>
                      <a:endParaRPr lang="de-AT" dirty="0"/>
                    </a:p>
                  </a:txBody>
                  <a:tcPr/>
                </a:tc>
              </a:tr>
              <a:tr h="640139">
                <a:tc>
                  <a:txBody>
                    <a:bodyPr/>
                    <a:lstStyle/>
                    <a:p>
                      <a:r>
                        <a:rPr lang="de-AT" dirty="0" smtClean="0"/>
                        <a:t>Konsum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-0,3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0,8</a:t>
                      </a:r>
                      <a:endParaRPr lang="de-AT" dirty="0"/>
                    </a:p>
                  </a:txBody>
                  <a:tcPr/>
                </a:tc>
              </a:tr>
              <a:tr h="640139">
                <a:tc>
                  <a:txBody>
                    <a:bodyPr/>
                    <a:lstStyle/>
                    <a:p>
                      <a:r>
                        <a:rPr lang="de-AT" dirty="0" smtClean="0"/>
                        <a:t>VPI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3,2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0,5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3,1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2,1</a:t>
                      </a:r>
                      <a:endParaRPr lang="de-AT" dirty="0"/>
                    </a:p>
                  </a:txBody>
                  <a:tcPr/>
                </a:tc>
              </a:tr>
              <a:tr h="640139">
                <a:tc>
                  <a:txBody>
                    <a:bodyPr/>
                    <a:lstStyle/>
                    <a:p>
                      <a:r>
                        <a:rPr lang="de-AT" dirty="0" smtClean="0"/>
                        <a:t>AL </a:t>
                      </a:r>
                      <a:r>
                        <a:rPr lang="de-AT" dirty="0" err="1" smtClean="0"/>
                        <a:t>int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4,4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3,8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4,8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4,4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4,2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4,4</a:t>
                      </a:r>
                      <a:endParaRPr lang="de-AT" dirty="0"/>
                    </a:p>
                  </a:txBody>
                  <a:tcPr/>
                </a:tc>
              </a:tr>
              <a:tr h="640139">
                <a:tc>
                  <a:txBody>
                    <a:bodyPr/>
                    <a:lstStyle/>
                    <a:p>
                      <a:r>
                        <a:rPr lang="de-AT" dirty="0" smtClean="0"/>
                        <a:t>AL </a:t>
                      </a:r>
                      <a:r>
                        <a:rPr lang="de-AT" dirty="0" err="1" smtClean="0"/>
                        <a:t>nat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6,2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5,8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7,2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6,9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6,7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7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7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9875"/>
            <a:ext cx="7702550" cy="710853"/>
          </a:xfrm>
        </p:spPr>
        <p:txBody>
          <a:bodyPr/>
          <a:lstStyle/>
          <a:p>
            <a:r>
              <a:rPr lang="de-AT" dirty="0" smtClean="0"/>
              <a:t>2a. Arbeitslosenquote unter 25-Jährige in Prozent</a:t>
            </a:r>
            <a:endParaRPr lang="de-AT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42476"/>
              </p:ext>
            </p:extLst>
          </p:nvPr>
        </p:nvGraphicFramePr>
        <p:xfrm>
          <a:off x="611560" y="1412776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81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 Wien">
  <a:themeElements>
    <a:clrScheme name="Benutzerdefiniert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C0504D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 W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 Wien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Die 3 Us der Krise Unterlage Sepp</Template>
  <TotalTime>0</TotalTime>
  <Words>874</Words>
  <Application>Microsoft Office PowerPoint</Application>
  <PresentationFormat>Bildschirmpräsentation (4:3)</PresentationFormat>
  <Paragraphs>217</Paragraphs>
  <Slides>16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AK Wien</vt:lpstr>
      <vt:lpstr>Präsentation</vt:lpstr>
      <vt:lpstr>Europa braucht eine nachhaltige Wachstumsstrategie - Jetzt</vt:lpstr>
      <vt:lpstr>U-U-U die Krise</vt:lpstr>
      <vt:lpstr>Wo stehen die ArbeitnehmerInnen nach der Krise?</vt:lpstr>
      <vt:lpstr>1. Wer hat dem wird gegeben</vt:lpstr>
      <vt:lpstr>1a. Entwicklung der Verteilung der lohn-steuerpflichtigen Einkommen Österreich</vt:lpstr>
      <vt:lpstr>1b. Verteilung von 880 Milliarden Euro Immobilienvermögen laut OeNB</vt:lpstr>
      <vt:lpstr>1c. Wie verteilt der Staat um?</vt:lpstr>
      <vt:lpstr>2. Auswirkungen der Krise auf die Realwirtschaft</vt:lpstr>
      <vt:lpstr>2a. Arbeitslosenquote unter 25-Jährige in Prozent</vt:lpstr>
      <vt:lpstr>2b. Probleme am österreichischen Arbeitsmarkt</vt:lpstr>
      <vt:lpstr>3. Wo stehen wir, was wird gefordert und was bräuchte es?</vt:lpstr>
      <vt:lpstr>3a. Binnennachfrage stärken!</vt:lpstr>
      <vt:lpstr>3b. Wachstumsbeitrag Konsum</vt:lpstr>
      <vt:lpstr>3c. Schuldenbremse </vt:lpstr>
      <vt:lpstr>3d. Schuldenbremse aus Nicht-Felderer-Sicht</vt:lpstr>
      <vt:lpstr>Schlussendlich: Was tun?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 Konjunkturentwicklung</dc:title>
  <dc:creator>ZUCKERSTÄTTER Sepp;Christine.REITERLECHNER@akwien.at;Reinhold.RUSSINGER@akwien.at;KaiAxel.BIEHL@akwien.at</dc:creator>
  <cp:lastModifiedBy>ANGELO Silvia</cp:lastModifiedBy>
  <cp:revision>140</cp:revision>
  <cp:lastPrinted>2011-10-19T10:30:56Z</cp:lastPrinted>
  <dcterms:created xsi:type="dcterms:W3CDTF">2010-07-21T08:53:53Z</dcterms:created>
  <dcterms:modified xsi:type="dcterms:W3CDTF">2011-11-21T13:14:27Z</dcterms:modified>
</cp:coreProperties>
</file>